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notesMasterIdLst>
    <p:notesMasterId r:id="rId20"/>
  </p:notesMasterIdLst>
  <p:sldIdLst>
    <p:sldId id="256" r:id="rId3"/>
    <p:sldId id="258" r:id="rId4"/>
    <p:sldId id="269" r:id="rId5"/>
    <p:sldId id="270" r:id="rId6"/>
    <p:sldId id="276" r:id="rId7"/>
    <p:sldId id="281" r:id="rId8"/>
    <p:sldId id="271" r:id="rId9"/>
    <p:sldId id="273" r:id="rId10"/>
    <p:sldId id="274" r:id="rId11"/>
    <p:sldId id="283" r:id="rId12"/>
    <p:sldId id="280" r:id="rId13"/>
    <p:sldId id="282" r:id="rId14"/>
    <p:sldId id="277" r:id="rId15"/>
    <p:sldId id="279" r:id="rId16"/>
    <p:sldId id="278" r:id="rId17"/>
    <p:sldId id="267"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16/01/2019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79864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15</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17</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a:p>
            <a:r>
              <a:rPr lang="en-GB" dirty="0"/>
              <a:t>Another option is [</a:t>
            </a:r>
            <a:r>
              <a:rPr lang="en-GB" dirty="0" err="1"/>
              <a:t>Scriptblock</a:t>
            </a:r>
            <a:r>
              <a:rPr lang="en-GB" dirty="0"/>
              <a:t>]::Create() and [</a:t>
            </a:r>
            <a:r>
              <a:rPr lang="en-GB" dirty="0" err="1"/>
              <a:t>Scriptblock</a:t>
            </a:r>
            <a:r>
              <a:rPr lang="en-GB" dirty="0"/>
              <a:t>]::Invoke(), its faster than dot sourcing but ignores execution policy and signing so should be avoided.</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 module manifest lets you have greater control of what functions etc from your module are made available to the user and allows you to provide a range of metadata about the module. It’s also required when publishing to a </a:t>
            </a:r>
            <a:r>
              <a:rPr lang="en-GB" dirty="0" err="1"/>
              <a:t>nuget</a:t>
            </a:r>
            <a:r>
              <a:rPr lang="en-GB" dirty="0"/>
              <a:t> feed like the PowerShell Gallery</a:t>
            </a:r>
          </a:p>
          <a:p>
            <a:endParaRPr lang="en-GB" dirty="0"/>
          </a:p>
          <a:p>
            <a:r>
              <a:rPr lang="en-GB" dirty="0"/>
              <a:t>As PowerShell is now cross platform it’s necessary for the psd1 file to match the folder name in casing as well as naming. If the module is only going to work on Windows then it’s less necessary but still worth doing.</a:t>
            </a:r>
          </a:p>
          <a:p>
            <a:endParaRPr lang="en-GB" dirty="0"/>
          </a:p>
          <a:p>
            <a:r>
              <a:rPr lang="en-GB" dirty="0"/>
              <a:t>Constrained Language mode and other restricted language modes won’t load modules that make use of * in the </a:t>
            </a:r>
            <a:r>
              <a:rPr lang="en-GB" dirty="0" err="1"/>
              <a:t>ExportedFunctions</a:t>
            </a:r>
            <a:r>
              <a:rPr lang="en-GB" dirty="0"/>
              <a:t> and other properties. Be explicit in which ones you’re making available. It also has an impact on command discovery and module import as PS doesn’t then have to fully parse the module to discover what you’re actually exporting.</a:t>
            </a:r>
          </a:p>
        </p:txBody>
      </p:sp>
      <p:sp>
        <p:nvSpPr>
          <p:cNvPr id="4" name="Slide Number Placeholder 3"/>
          <p:cNvSpPr>
            <a:spLocks noGrp="1"/>
          </p:cNvSpPr>
          <p:nvPr>
            <p:ph type="sldNum" sz="quarter" idx="5"/>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18603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Azure Pipelines etc are usually free or cheap (depending on users and where your code sits), they make it much easier to implement this sort of build automation and store your code. The larger tools like Azure Pipelines and Gitlab come with even more tools, </a:t>
            </a:r>
            <a:r>
              <a:rPr lang="en-GB"/>
              <a:t>Azure Pipelines </a:t>
            </a:r>
            <a:r>
              <a:rPr lang="en-GB" dirty="0"/>
              <a:t>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1.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3.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4.png"/><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67.pn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95.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6.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7.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8.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image" Target="../media/image99.jpg"/><Relationship Id="rId1" Type="http://schemas.openxmlformats.org/officeDocument/2006/relationships/slideMaster" Target="../slideMasters/slideMaster2.xml"/><Relationship Id="rId6" Type="http://schemas.openxmlformats.org/officeDocument/2006/relationships/image" Target="../media/image36.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5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101.png"/></Relationships>
</file>

<file path=ppt/slideLayouts/_rels/slideLayout85.xml.rels><?xml version="1.0" encoding="UTF-8" standalone="yes"?>
<Relationships xmlns="http://schemas.openxmlformats.org/package/2006/relationships"><Relationship Id="rId26" Type="http://schemas.openxmlformats.org/officeDocument/2006/relationships/image" Target="../media/image122.png"/><Relationship Id="rId21" Type="http://schemas.openxmlformats.org/officeDocument/2006/relationships/image" Target="../media/image117.png"/><Relationship Id="rId34" Type="http://schemas.openxmlformats.org/officeDocument/2006/relationships/image" Target="../media/image130.png"/><Relationship Id="rId42" Type="http://schemas.openxmlformats.org/officeDocument/2006/relationships/image" Target="../media/image138.png"/><Relationship Id="rId47" Type="http://schemas.openxmlformats.org/officeDocument/2006/relationships/image" Target="../media/image143.png"/><Relationship Id="rId50" Type="http://schemas.microsoft.com/office/2007/relationships/hdphoto" Target="../media/hdphoto7.wdp"/><Relationship Id="rId55" Type="http://schemas.openxmlformats.org/officeDocument/2006/relationships/image" Target="../media/image148.png"/><Relationship Id="rId63" Type="http://schemas.openxmlformats.org/officeDocument/2006/relationships/image" Target="../media/image154.png"/><Relationship Id="rId7" Type="http://schemas.openxmlformats.org/officeDocument/2006/relationships/image" Target="../media/image106.png"/><Relationship Id="rId2" Type="http://schemas.openxmlformats.org/officeDocument/2006/relationships/image" Target="../media/image102.png"/><Relationship Id="rId16" Type="http://schemas.openxmlformats.org/officeDocument/2006/relationships/image" Target="../media/image113.png"/><Relationship Id="rId29" Type="http://schemas.openxmlformats.org/officeDocument/2006/relationships/image" Target="../media/image125.png"/><Relationship Id="rId11" Type="http://schemas.openxmlformats.org/officeDocument/2006/relationships/image" Target="../media/image109.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3.png"/><Relationship Id="rId40" Type="http://schemas.openxmlformats.org/officeDocument/2006/relationships/image" Target="../media/image136.jpeg"/><Relationship Id="rId45" Type="http://schemas.openxmlformats.org/officeDocument/2006/relationships/image" Target="../media/image141.svg"/><Relationship Id="rId53" Type="http://schemas.microsoft.com/office/2007/relationships/hdphoto" Target="../media/hdphoto8.wdp"/><Relationship Id="rId58" Type="http://schemas.openxmlformats.org/officeDocument/2006/relationships/image" Target="../media/image151.png"/><Relationship Id="rId66" Type="http://schemas.microsoft.com/office/2007/relationships/hdphoto" Target="../media/hdphoto11.wdp"/><Relationship Id="rId5" Type="http://schemas.openxmlformats.org/officeDocument/2006/relationships/image" Target="../media/image104.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31.svg"/><Relationship Id="rId43" Type="http://schemas.openxmlformats.org/officeDocument/2006/relationships/image" Target="../media/image139.jpeg"/><Relationship Id="rId48" Type="http://schemas.microsoft.com/office/2007/relationships/hdphoto" Target="../media/hdphoto6.wdp"/><Relationship Id="rId56" Type="http://schemas.openxmlformats.org/officeDocument/2006/relationships/image" Target="../media/image149.svg"/><Relationship Id="rId64" Type="http://schemas.openxmlformats.org/officeDocument/2006/relationships/image" Target="../media/image155.png"/><Relationship Id="rId8" Type="http://schemas.openxmlformats.org/officeDocument/2006/relationships/image" Target="../media/image107.png"/><Relationship Id="rId51" Type="http://schemas.openxmlformats.org/officeDocument/2006/relationships/image" Target="../media/image145.png"/><Relationship Id="rId3" Type="http://schemas.microsoft.com/office/2007/relationships/hdphoto" Target="../media/hdphoto2.wdp"/><Relationship Id="rId12" Type="http://schemas.openxmlformats.org/officeDocument/2006/relationships/image" Target="../media/image110.jpg"/><Relationship Id="rId17" Type="http://schemas.openxmlformats.org/officeDocument/2006/relationships/image" Target="../media/image114.svg"/><Relationship Id="rId25" Type="http://schemas.openxmlformats.org/officeDocument/2006/relationships/image" Target="../media/image121.jpeg"/><Relationship Id="rId33" Type="http://schemas.openxmlformats.org/officeDocument/2006/relationships/image" Target="../media/image129.png"/><Relationship Id="rId38" Type="http://schemas.openxmlformats.org/officeDocument/2006/relationships/image" Target="../media/image134.png"/><Relationship Id="rId46" Type="http://schemas.openxmlformats.org/officeDocument/2006/relationships/image" Target="../media/image142.png"/><Relationship Id="rId59" Type="http://schemas.microsoft.com/office/2007/relationships/hdphoto" Target="../media/hdphoto9.wdp"/><Relationship Id="rId20" Type="http://schemas.openxmlformats.org/officeDocument/2006/relationships/image" Target="../media/image116.png"/><Relationship Id="rId41" Type="http://schemas.openxmlformats.org/officeDocument/2006/relationships/image" Target="../media/image137.jpeg"/><Relationship Id="rId54" Type="http://schemas.openxmlformats.org/officeDocument/2006/relationships/image" Target="../media/image147.png"/><Relationship Id="rId62" Type="http://schemas.openxmlformats.org/officeDocument/2006/relationships/image" Target="../media/image153.jpg"/><Relationship Id="rId1" Type="http://schemas.openxmlformats.org/officeDocument/2006/relationships/slideMaster" Target="../slideMasters/slideMaster2.xml"/><Relationship Id="rId6" Type="http://schemas.openxmlformats.org/officeDocument/2006/relationships/image" Target="../media/image105.png"/><Relationship Id="rId15" Type="http://schemas.openxmlformats.org/officeDocument/2006/relationships/image" Target="../media/image112.jpe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49" Type="http://schemas.openxmlformats.org/officeDocument/2006/relationships/image" Target="../media/image144.png"/><Relationship Id="rId57" Type="http://schemas.openxmlformats.org/officeDocument/2006/relationships/image" Target="../media/image150.png"/><Relationship Id="rId10" Type="http://schemas.openxmlformats.org/officeDocument/2006/relationships/image" Target="../media/image108.png"/><Relationship Id="rId31" Type="http://schemas.openxmlformats.org/officeDocument/2006/relationships/image" Target="../media/image127.png"/><Relationship Id="rId44" Type="http://schemas.openxmlformats.org/officeDocument/2006/relationships/image" Target="../media/image140.png"/><Relationship Id="rId52" Type="http://schemas.openxmlformats.org/officeDocument/2006/relationships/image" Target="../media/image146.png"/><Relationship Id="rId60" Type="http://schemas.openxmlformats.org/officeDocument/2006/relationships/image" Target="../media/image152.png"/><Relationship Id="rId65" Type="http://schemas.openxmlformats.org/officeDocument/2006/relationships/image" Target="../media/image156.png"/><Relationship Id="rId4" Type="http://schemas.openxmlformats.org/officeDocument/2006/relationships/image" Target="../media/image103.png"/><Relationship Id="rId9" Type="http://schemas.microsoft.com/office/2007/relationships/hdphoto" Target="../media/hdphoto3.wdp"/><Relationship Id="rId13" Type="http://schemas.openxmlformats.org/officeDocument/2006/relationships/image" Target="../media/image111.png"/><Relationship Id="rId18" Type="http://schemas.openxmlformats.org/officeDocument/2006/relationships/image" Target="../media/image115.png"/><Relationship Id="rId39" Type="http://schemas.openxmlformats.org/officeDocument/2006/relationships/image" Target="../media/image135.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71.png"/><Relationship Id="rId12" Type="http://schemas.openxmlformats.org/officeDocument/2006/relationships/image" Target="../media/image15.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96.png"/><Relationship Id="rId11" Type="http://schemas.openxmlformats.org/officeDocument/2006/relationships/image" Target="../media/image159.jpg"/><Relationship Id="rId5" Type="http://schemas.openxmlformats.org/officeDocument/2006/relationships/image" Target="../media/image158.png"/><Relationship Id="rId10" Type="http://schemas.openxmlformats.org/officeDocument/2006/relationships/image" Target="../media/image63.png"/><Relationship Id="rId4" Type="http://schemas.openxmlformats.org/officeDocument/2006/relationships/image" Target="../media/image157.png"/><Relationship Id="rId9" Type="http://schemas.openxmlformats.org/officeDocument/2006/relationships/image" Target="../media/image4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160.pn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png"/><Relationship Id="rId3" Type="http://schemas.openxmlformats.org/officeDocument/2006/relationships/image" Target="../media/image63.png"/><Relationship Id="rId7" Type="http://schemas.openxmlformats.org/officeDocument/2006/relationships/image" Target="../media/image165.png"/><Relationship Id="rId12" Type="http://schemas.openxmlformats.org/officeDocument/2006/relationships/image" Target="../media/image17.png"/><Relationship Id="rId17" Type="http://schemas.openxmlformats.org/officeDocument/2006/relationships/image" Target="../media/image168.png"/><Relationship Id="rId2" Type="http://schemas.openxmlformats.org/officeDocument/2006/relationships/image" Target="../media/image161.png"/><Relationship Id="rId16" Type="http://schemas.openxmlformats.org/officeDocument/2006/relationships/image" Target="../media/image159.jpg"/><Relationship Id="rId1" Type="http://schemas.openxmlformats.org/officeDocument/2006/relationships/slideMaster" Target="../slideMasters/slideMaster2.xml"/><Relationship Id="rId6" Type="http://schemas.openxmlformats.org/officeDocument/2006/relationships/image" Target="../media/image164.png"/><Relationship Id="rId11" Type="http://schemas.openxmlformats.org/officeDocument/2006/relationships/image" Target="../media/image72.png"/><Relationship Id="rId5" Type="http://schemas.openxmlformats.org/officeDocument/2006/relationships/image" Target="../media/image163.png"/><Relationship Id="rId15" Type="http://schemas.openxmlformats.org/officeDocument/2006/relationships/image" Target="../media/image70.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image" Target="../media/image68.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7.png"/><Relationship Id="rId7" Type="http://schemas.openxmlformats.org/officeDocument/2006/relationships/image" Target="../media/image97.png"/><Relationship Id="rId2" Type="http://schemas.openxmlformats.org/officeDocument/2006/relationships/image" Target="../media/image64.png"/><Relationship Id="rId1" Type="http://schemas.openxmlformats.org/officeDocument/2006/relationships/slideMaster" Target="../slideMasters/slideMaster2.xml"/><Relationship Id="rId6" Type="http://schemas.openxmlformats.org/officeDocument/2006/relationships/image" Target="../media/image159.jpg"/><Relationship Id="rId5" Type="http://schemas.openxmlformats.org/officeDocument/2006/relationships/image" Target="../media/image63.png"/><Relationship Id="rId4" Type="http://schemas.openxmlformats.org/officeDocument/2006/relationships/image" Target="../media/image96.png"/><Relationship Id="rId9"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2.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169.png"/><Relationship Id="rId5" Type="http://schemas.openxmlformats.org/officeDocument/2006/relationships/image" Target="../media/image71.png"/><Relationship Id="rId10" Type="http://schemas.openxmlformats.org/officeDocument/2006/relationships/image" Target="../media/image159.jpg"/><Relationship Id="rId4" Type="http://schemas.openxmlformats.org/officeDocument/2006/relationships/image" Target="../media/image69.png"/><Relationship Id="rId9" Type="http://schemas.openxmlformats.org/officeDocument/2006/relationships/image" Target="../media/image17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59.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174.png"/><Relationship Id="rId5" Type="http://schemas.openxmlformats.org/officeDocument/2006/relationships/image" Target="../media/image81.png"/><Relationship Id="rId10" Type="http://schemas.openxmlformats.org/officeDocument/2006/relationships/image" Target="../media/image173.png"/><Relationship Id="rId4" Type="http://schemas.openxmlformats.org/officeDocument/2006/relationships/image" Target="../media/image80.pn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79645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8776225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dirty="0"/>
              <a:t>We are recruiting!</a:t>
            </a:r>
            <a:endParaRPr lang="en-GB" dirty="0"/>
          </a:p>
        </p:txBody>
      </p:sp>
      <p:sp>
        <p:nvSpPr>
          <p:cNvPr id="23" name="TextBox 22"/>
          <p:cNvSpPr txBox="1"/>
          <p:nvPr/>
        </p:nvSpPr>
        <p:spPr>
          <a:xfrm>
            <a:off x="5960225" y="2162990"/>
            <a:ext cx="5760720" cy="2308324"/>
          </a:xfrm>
          <a:prstGeom prst="rect">
            <a:avLst/>
          </a:prstGeom>
          <a:noFill/>
        </p:spPr>
        <p:txBody>
          <a:bodyPr wrap="square" rtlCol="0">
            <a:spAutoFit/>
          </a:bodyPr>
          <a:lstStyle/>
          <a:p>
            <a:r>
              <a:rPr lang="en-GB" sz="2600" i="0" u="none" strike="noStrike" kern="1200" dirty="0">
                <a:solidFill>
                  <a:srgbClr val="3C3C3B"/>
                </a:solidFill>
                <a:effectLst/>
                <a:latin typeface="+mn-lt"/>
                <a:ea typeface="+mn-ea"/>
                <a:cs typeface="+mn-cs"/>
              </a:rPr>
              <a:t>Interested in a career at Black Marble?</a:t>
            </a:r>
          </a:p>
          <a:p>
            <a:endParaRPr lang="en-GB" sz="2600" i="0" u="none" strike="noStrike" kern="1200" dirty="0">
              <a:solidFill>
                <a:srgbClr val="3C3C3B"/>
              </a:solidFill>
              <a:effectLst/>
              <a:latin typeface="+mn-lt"/>
              <a:ea typeface="+mn-ea"/>
              <a:cs typeface="+mn-cs"/>
            </a:endParaRPr>
          </a:p>
          <a:p>
            <a:r>
              <a:rPr lang="en-GB" sz="2600" i="0" u="none" strike="noStrike" kern="1200" dirty="0">
                <a:solidFill>
                  <a:srgbClr val="3C3C3B"/>
                </a:solidFill>
                <a:effectLst/>
                <a:latin typeface="+mn-lt"/>
                <a:ea typeface="+mn-ea"/>
                <a:cs typeface="+mn-cs"/>
              </a:rPr>
              <a:t>Do you thrive on a challenge?</a:t>
            </a:r>
          </a:p>
          <a:p>
            <a:endParaRPr lang="en-GB" sz="2600" i="0" u="none" strike="noStrike" kern="1200" dirty="0">
              <a:solidFill>
                <a:srgbClr val="3C3C3B"/>
              </a:solidFill>
              <a:effectLst/>
              <a:latin typeface="+mn-lt"/>
              <a:ea typeface="+mn-ea"/>
              <a:cs typeface="+mn-cs"/>
            </a:endParaRPr>
          </a:p>
          <a:p>
            <a:r>
              <a:rPr lang="en-GB" sz="2000" i="0" u="none" strike="noStrike" kern="1200" dirty="0">
                <a:solidFill>
                  <a:srgbClr val="3C3C3B"/>
                </a:solidFill>
                <a:effectLst/>
                <a:latin typeface="+mn-lt"/>
                <a:ea typeface="+mn-ea"/>
                <a:cs typeface="+mn-cs"/>
              </a:rPr>
              <a:t>If you think you could add value to our team; please email your CV and a covering letter to:</a:t>
            </a:r>
            <a:endParaRPr lang="en-GB" sz="2000" dirty="0">
              <a:solidFill>
                <a:srgbClr val="3C3C3B"/>
              </a:solidFill>
            </a:endParaRPr>
          </a:p>
        </p:txBody>
      </p:sp>
      <p:sp>
        <p:nvSpPr>
          <p:cNvPr id="26" name="TextBox 25"/>
          <p:cNvSpPr txBox="1"/>
          <p:nvPr/>
        </p:nvSpPr>
        <p:spPr>
          <a:xfrm>
            <a:off x="6633090" y="4971053"/>
            <a:ext cx="2247731" cy="369332"/>
          </a:xfrm>
          <a:prstGeom prst="rect">
            <a:avLst/>
          </a:prstGeom>
          <a:noFill/>
        </p:spPr>
        <p:txBody>
          <a:bodyPr wrap="none" rtlCol="0">
            <a:spAutoFit/>
          </a:bodyPr>
          <a:lstStyle/>
          <a:p>
            <a:r>
              <a:rPr lang="en-GB" sz="1800" dirty="0">
                <a:latin typeface="Segoe UI Light" pitchFamily="34" charset="0"/>
              </a:rPr>
              <a:t>hr@blackmarble.com</a:t>
            </a:r>
          </a:p>
        </p:txBody>
      </p:sp>
      <p:sp>
        <p:nvSpPr>
          <p:cNvPr id="27" name="Oval 26"/>
          <p:cNvSpPr/>
          <p:nvPr/>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363875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62947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169874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43083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329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16/01/2019</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1290611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3334496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48003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7855962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853390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1864310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392395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806002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4" name="Title 1"/>
          <p:cNvSpPr txBox="1">
            <a:spLocks/>
          </p:cNvSpPr>
          <p:nvPr/>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253390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015663"/>
          </a:xfrm>
          <a:prstGeom prst="rect">
            <a:avLst/>
          </a:prstGeom>
          <a:noFill/>
        </p:spPr>
        <p:txBody>
          <a:bodyPr wrap="square" rtlCol="0">
            <a:spAutoFit/>
          </a:bodyPr>
          <a:lstStyle/>
          <a:p>
            <a:r>
              <a:rPr lang="en-GB" sz="6000" dirty="0">
                <a:solidFill>
                  <a:schemeClr val="bg1"/>
                </a:solidFill>
                <a:latin typeface="+mj-lt"/>
              </a:rPr>
              <a:t>Catherine Outram</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
        <p:nvSpPr>
          <p:cNvPr id="12" name="TextBox 11">
            <a:extLst>
              <a:ext uri="{FF2B5EF4-FFF2-40B4-BE49-F238E27FC236}">
                <a16:creationId xmlns:a16="http://schemas.microsoft.com/office/drawing/2014/main" id="{E1C54A7B-56C0-4E4A-B1D5-CA25FA20A282}"/>
              </a:ext>
            </a:extLst>
          </p:cNvPr>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spTree>
    <p:extLst>
      <p:ext uri="{BB962C8B-B14F-4D97-AF65-F5344CB8AC3E}">
        <p14:creationId xmlns:p14="http://schemas.microsoft.com/office/powerpoint/2010/main" val="4149793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724634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435793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Apps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11562862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pic>
        <p:nvPicPr>
          <p:cNvPr id="14" name="Picture 13" descr="A close up of a mans face&#10;&#10;Description generated with high confidence">
            <a:extLst>
              <a:ext uri="{FF2B5EF4-FFF2-40B4-BE49-F238E27FC236}">
                <a16:creationId xmlns:a16="http://schemas.microsoft.com/office/drawing/2014/main" id="{20F986C4-0FB2-4AB3-8040-F5C62049B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08" y="1186722"/>
            <a:ext cx="2105408" cy="5436524"/>
          </a:xfrm>
          <a:prstGeom prst="rect">
            <a:avLst/>
          </a:prstGeom>
        </p:spPr>
      </p:pic>
    </p:spTree>
    <p:extLst>
      <p:ext uri="{BB962C8B-B14F-4D97-AF65-F5344CB8AC3E}">
        <p14:creationId xmlns:p14="http://schemas.microsoft.com/office/powerpoint/2010/main" val="4034632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Chief Development Officer (CDO)</a:t>
            </a:r>
          </a:p>
        </p:txBody>
      </p:sp>
    </p:spTree>
    <p:extLst>
      <p:ext uri="{BB962C8B-B14F-4D97-AF65-F5344CB8AC3E}">
        <p14:creationId xmlns:p14="http://schemas.microsoft.com/office/powerpoint/2010/main" val="4026925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0" name="TextBox 19"/>
          <p:cNvSpPr txBox="1"/>
          <p:nvPr/>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800782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p:cNvSpPr txBox="1"/>
          <p:nvPr/>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p>
          <a:p>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4" name="Picture 13">
            <a:extLst>
              <a:ext uri="{FF2B5EF4-FFF2-40B4-BE49-F238E27FC236}">
                <a16:creationId xmlns:a16="http://schemas.microsoft.com/office/drawing/2014/main" id="{ACD03A12-5E02-4091-AB9E-63E21DF11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8916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1786398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0" name="TextBox 19"/>
          <p:cNvSpPr txBox="1"/>
          <p:nvPr/>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179150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(Developer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652796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30912606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@RyanYates1990</a:t>
            </a:r>
          </a:p>
        </p:txBody>
      </p:sp>
      <p:sp>
        <p:nvSpPr>
          <p:cNvPr id="18" name="TextBox 17"/>
          <p:cNvSpPr txBox="1"/>
          <p:nvPr/>
        </p:nvSpPr>
        <p:spPr>
          <a:xfrm>
            <a:off x="6253043" y="3575070"/>
            <a:ext cx="3517313"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Ryan Yates</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3457549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Outram</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Chief Executive Officer (CEO)</a:t>
            </a:r>
            <a:r>
              <a:rPr lang="en-US" sz="2400" baseline="0" dirty="0">
                <a:latin typeface="+mn-lt"/>
              </a:rPr>
              <a:t>,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3376615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482461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833539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12547758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117928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816925871"/>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138666979"/>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1886337053"/>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2849539251"/>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3044917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877050716"/>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2088091130"/>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340715527"/>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33857607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4AFBF93-3E55-46EC-85A9-5C53D47A43C4}"/>
              </a:ext>
            </a:extLst>
          </p:cNvPr>
          <p:cNvGrpSpPr/>
          <p:nvPr/>
        </p:nvGrpSpPr>
        <p:grpSpPr>
          <a:xfrm>
            <a:off x="5248978" y="958737"/>
            <a:ext cx="4618671" cy="4941232"/>
            <a:chOff x="5683023" y="958737"/>
            <a:chExt cx="4618671" cy="4941232"/>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8684" y="5121891"/>
              <a:ext cx="1276846" cy="778078"/>
            </a:xfrm>
            <a:prstGeom prst="rect">
              <a:avLst/>
            </a:prstGeom>
          </p:spPr>
        </p:pic>
        <p:grpSp>
          <p:nvGrpSpPr>
            <p:cNvPr id="8" name="Group 7"/>
            <p:cNvGrpSpPr/>
            <p:nvPr userDrawn="1"/>
          </p:nvGrpSpPr>
          <p:grpSpPr>
            <a:xfrm>
              <a:off x="5683023"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548641" y="1115733"/>
                <a:ext cx="2420849" cy="3298671"/>
                <a:chOff x="3548641" y="1105503"/>
                <a:chExt cx="2420849" cy="3298671"/>
              </a:xfrm>
            </p:grpSpPr>
            <p:sp>
              <p:nvSpPr>
                <p:cNvPr id="12" name="Rectangle 11"/>
                <p:cNvSpPr/>
                <p:nvPr/>
              </p:nvSpPr>
              <p:spPr>
                <a:xfrm>
                  <a:off x="3713997" y="3555605"/>
                  <a:ext cx="2102954"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Developer</a:t>
                  </a:r>
                </a:p>
                <a:p>
                  <a:pPr algn="ctr"/>
                  <a:r>
                    <a:rPr lang="en-GB" sz="2400" b="1" dirty="0">
                      <a:solidFill>
                        <a:srgbClr val="21B9EC"/>
                      </a:solidFill>
                      <a:latin typeface="Segoe" pitchFamily="34" charset="0"/>
                      <a:cs typeface="Segoe" pitchFamily="34" charset="0"/>
                    </a:rPr>
                    <a:t>Technologies</a:t>
                  </a:r>
                </a:p>
              </p:txBody>
            </p:sp>
            <p:pic>
              <p:nvPicPr>
                <p:cNvPr id="13" name="Picture 5" descr="C:\Users\Lauren\Documents\Black Marble\Artwork\Staff Members\Headshots\256px\richard_256.png"/>
                <p:cNvPicPr>
                  <a:picLocks noChangeAspect="1" noChangeArrowheads="1"/>
                </p:cNvPicPr>
                <p:nvPr/>
              </p:nvPicPr>
              <p:blipFill>
                <a:blip r:embed="rId3"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542142" y="5411793"/>
                <a:ext cx="1276847" cy="518277"/>
              </a:xfrm>
              <a:prstGeom prst="rect">
                <a:avLst/>
              </a:prstGeom>
              <a:noFill/>
            </p:spPr>
          </p:pic>
        </p:grpSp>
      </p:grpSp>
      <p:grpSp>
        <p:nvGrpSpPr>
          <p:cNvPr id="20" name="Group 19">
            <a:extLst>
              <a:ext uri="{FF2B5EF4-FFF2-40B4-BE49-F238E27FC236}">
                <a16:creationId xmlns:a16="http://schemas.microsoft.com/office/drawing/2014/main" id="{BCAC3471-D240-4963-B04A-DFE0F27445E9}"/>
              </a:ext>
            </a:extLst>
          </p:cNvPr>
          <p:cNvGrpSpPr/>
          <p:nvPr/>
        </p:nvGrpSpPr>
        <p:grpSpPr>
          <a:xfrm>
            <a:off x="2797594" y="958031"/>
            <a:ext cx="3636647" cy="5408972"/>
            <a:chOff x="3065786" y="958031"/>
            <a:chExt cx="3636647" cy="5408972"/>
          </a:xfrm>
        </p:grpSpPr>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4801" y="5130438"/>
              <a:ext cx="1276846" cy="778078"/>
            </a:xfrm>
            <a:prstGeom prst="rect">
              <a:avLst/>
            </a:prstGeom>
          </p:spPr>
        </p:pic>
        <p:grpSp>
          <p:nvGrpSpPr>
            <p:cNvPr id="2" name="Group 1"/>
            <p:cNvGrpSpPr/>
            <p:nvPr userDrawn="1"/>
          </p:nvGrpSpPr>
          <p:grpSpPr>
            <a:xfrm>
              <a:off x="3065786"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5" cstate="print"/>
                <a:srcRect/>
                <a:stretch>
                  <a:fillRect/>
                </a:stretch>
              </p:blipFill>
              <p:spPr bwMode="auto">
                <a:xfrm>
                  <a:off x="332046" y="1105503"/>
                  <a:ext cx="2364206" cy="2364207"/>
                </a:xfrm>
                <a:prstGeom prst="rect">
                  <a:avLst/>
                </a:prstGeom>
                <a:noFill/>
              </p:spPr>
            </p:pic>
          </p:grpSp>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00093" y="5854625"/>
              <a:ext cx="2089415" cy="512378"/>
            </a:xfrm>
            <a:prstGeom prst="rect">
              <a:avLst/>
            </a:prstGeom>
          </p:spPr>
        </p:pic>
      </p:grpSp>
      <p:grpSp>
        <p:nvGrpSpPr>
          <p:cNvPr id="15" name="Group 14"/>
          <p:cNvGrpSpPr/>
          <p:nvPr/>
        </p:nvGrpSpPr>
        <p:grpSpPr>
          <a:xfrm>
            <a:off x="-102355"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4" cstate="print"/>
            <a:stretch>
              <a:fillRect/>
            </a:stretch>
          </p:blipFill>
          <p:spPr bwMode="auto">
            <a:xfrm>
              <a:off x="6179715" y="5397318"/>
              <a:ext cx="1276847" cy="518277"/>
            </a:xfrm>
            <a:prstGeom prst="rect">
              <a:avLst/>
            </a:prstGeom>
            <a:noFill/>
          </p:spPr>
        </p:pic>
      </p:grpSp>
      <p:grpSp>
        <p:nvGrpSpPr>
          <p:cNvPr id="24" name="Group 23">
            <a:extLst>
              <a:ext uri="{FF2B5EF4-FFF2-40B4-BE49-F238E27FC236}">
                <a16:creationId xmlns:a16="http://schemas.microsoft.com/office/drawing/2014/main" id="{87A20B84-14F6-4A43-9425-7BB3EF0BB1B7}"/>
              </a:ext>
            </a:extLst>
          </p:cNvPr>
          <p:cNvGrpSpPr/>
          <p:nvPr/>
        </p:nvGrpSpPr>
        <p:grpSpPr>
          <a:xfrm>
            <a:off x="8313256" y="958031"/>
            <a:ext cx="4618671" cy="4818850"/>
            <a:chOff x="302936" y="1121461"/>
            <a:chExt cx="4618671" cy="4818850"/>
          </a:xfrm>
        </p:grpSpPr>
        <p:grpSp>
          <p:nvGrpSpPr>
            <p:cNvPr id="25" name="Group 24">
              <a:extLst>
                <a:ext uri="{FF2B5EF4-FFF2-40B4-BE49-F238E27FC236}">
                  <a16:creationId xmlns:a16="http://schemas.microsoft.com/office/drawing/2014/main" id="{BDDE4C16-D2BF-40D6-A042-8256D5B69237}"/>
                </a:ext>
              </a:extLst>
            </p:cNvPr>
            <p:cNvGrpSpPr/>
            <p:nvPr/>
          </p:nvGrpSpPr>
          <p:grpSpPr>
            <a:xfrm>
              <a:off x="302936" y="3565835"/>
              <a:ext cx="4618671" cy="2374476"/>
              <a:chOff x="2456134" y="3565835"/>
              <a:chExt cx="4618671" cy="2374476"/>
            </a:xfrm>
          </p:grpSpPr>
          <p:sp>
            <p:nvSpPr>
              <p:cNvPr id="27" name="Rectangle 26">
                <a:extLst>
                  <a:ext uri="{FF2B5EF4-FFF2-40B4-BE49-F238E27FC236}">
                    <a16:creationId xmlns:a16="http://schemas.microsoft.com/office/drawing/2014/main" id="{0191B98D-923A-4645-8409-9B48FDDC6CF6}"/>
                  </a:ext>
                </a:extLst>
              </p:cNvPr>
              <p:cNvSpPr/>
              <p:nvPr/>
            </p:nvSpPr>
            <p:spPr>
              <a:xfrm>
                <a:off x="2456134" y="4448290"/>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28" name="Rectangle 27">
                <a:extLst>
                  <a:ext uri="{FF2B5EF4-FFF2-40B4-BE49-F238E27FC236}">
                    <a16:creationId xmlns:a16="http://schemas.microsoft.com/office/drawing/2014/main" id="{7E8EC610-5402-4C80-A2D5-EA5AD18A6C69}"/>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Apps</a:t>
                </a:r>
              </a:p>
              <a:p>
                <a:pPr algn="ctr"/>
                <a:r>
                  <a:rPr lang="en-GB" sz="2400" b="1" dirty="0">
                    <a:solidFill>
                      <a:srgbClr val="21B9EC"/>
                    </a:solidFill>
                    <a:latin typeface="Segoe" pitchFamily="34" charset="0"/>
                    <a:cs typeface="Segoe" pitchFamily="34" charset="0"/>
                  </a:rPr>
                  <a:t>and Services</a:t>
                </a:r>
              </a:p>
            </p:txBody>
          </p:sp>
          <p:pic>
            <p:nvPicPr>
              <p:cNvPr id="29" name="Picture 3" descr="C:\Users\Lauren\Documents\MVP_Logo_Kit\MVP Logo Kit\MVP_Horizontal_BlueOnly.png">
                <a:extLst>
                  <a:ext uri="{FF2B5EF4-FFF2-40B4-BE49-F238E27FC236}">
                    <a16:creationId xmlns:a16="http://schemas.microsoft.com/office/drawing/2014/main" id="{EE2674C4-F4AE-439A-BFBD-C5386B107546}"/>
                  </a:ext>
                </a:extLst>
              </p:cNvPr>
              <p:cNvPicPr>
                <a:picLocks noChangeAspect="1" noChangeArrowheads="1"/>
              </p:cNvPicPr>
              <p:nvPr/>
            </p:nvPicPr>
            <p:blipFill>
              <a:blip r:embed="rId4" cstate="print"/>
              <a:stretch>
                <a:fillRect/>
              </a:stretch>
            </p:blipFill>
            <p:spPr bwMode="auto">
              <a:xfrm>
                <a:off x="4127045" y="5422034"/>
                <a:ext cx="1276847" cy="518277"/>
              </a:xfrm>
              <a:prstGeom prst="rect">
                <a:avLst/>
              </a:prstGeom>
              <a:noFill/>
            </p:spPr>
          </p:pic>
        </p:grpSp>
        <p:pic>
          <p:nvPicPr>
            <p:cNvPr id="26" name="Picture 25">
              <a:extLst>
                <a:ext uri="{FF2B5EF4-FFF2-40B4-BE49-F238E27FC236}">
                  <a16:creationId xmlns:a16="http://schemas.microsoft.com/office/drawing/2014/main" id="{C842C0F3-98BC-4EF1-9205-A6A702C4D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116243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18C7FF5-B762-43AE-8BAE-E900EE45187C}"/>
              </a:ext>
            </a:extLst>
          </p:cNvPr>
          <p:cNvGrpSpPr/>
          <p:nvPr/>
        </p:nvGrpSpPr>
        <p:grpSpPr>
          <a:xfrm>
            <a:off x="3071896"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Artificial</a:t>
              </a:r>
            </a:p>
            <a:p>
              <a:pPr algn="ctr"/>
              <a:r>
                <a:rPr lang="en-GB" sz="2400" b="1" dirty="0">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2"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p:nvGrpSpPr>
        <p:grpSpPr>
          <a:xfrm>
            <a:off x="5573413"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4">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nvGrpSpPr>
          <p:cNvPr id="2" name="Group 1">
            <a:extLst>
              <a:ext uri="{FF2B5EF4-FFF2-40B4-BE49-F238E27FC236}">
                <a16:creationId xmlns:a16="http://schemas.microsoft.com/office/drawing/2014/main" id="{6431225C-7CB0-495E-BCA8-E0C6093DC71F}"/>
              </a:ext>
            </a:extLst>
          </p:cNvPr>
          <p:cNvGrpSpPr/>
          <p:nvPr/>
        </p:nvGrpSpPr>
        <p:grpSpPr>
          <a:xfrm>
            <a:off x="8494581" y="1169250"/>
            <a:ext cx="3636647" cy="4607420"/>
            <a:chOff x="8494581" y="1169250"/>
            <a:chExt cx="3636647" cy="460742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Ryan Yates</a:t>
                </a:r>
              </a:p>
              <a:p>
                <a:pPr algn="ctr"/>
                <a:r>
                  <a:rPr lang="en-GB" sz="1600" dirty="0"/>
                  <a:t>Consultant</a:t>
                </a:r>
              </a:p>
              <a:p>
                <a:pPr algn="ctr"/>
                <a:endParaRPr lang="en-GB" sz="333" dirty="0"/>
              </a:p>
              <a:p>
                <a:pPr algn="ctr"/>
                <a:r>
                  <a:rPr lang="en-GB" sz="1600" dirty="0"/>
                  <a:t>MBCS</a:t>
                </a:r>
                <a:endParaRPr lang="en-GB" sz="1600" dirty="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grpSp>
        <p:nvGrpSpPr>
          <p:cNvPr id="3" name="Group 2">
            <a:extLst>
              <a:ext uri="{FF2B5EF4-FFF2-40B4-BE49-F238E27FC236}">
                <a16:creationId xmlns:a16="http://schemas.microsoft.com/office/drawing/2014/main" id="{4DDF7AF8-1D80-4D10-8A1B-85EB9AD69964}"/>
              </a:ext>
            </a:extLst>
          </p:cNvPr>
          <p:cNvGrpSpPr/>
          <p:nvPr/>
        </p:nvGrpSpPr>
        <p:grpSpPr>
          <a:xfrm>
            <a:off x="81341" y="1116498"/>
            <a:ext cx="3636647" cy="4660172"/>
            <a:chOff x="-32789" y="1116498"/>
            <a:chExt cx="3636647" cy="4660172"/>
          </a:xfrm>
        </p:grpSpPr>
        <p:grpSp>
          <p:nvGrpSpPr>
            <p:cNvPr id="47" name="Group 46">
              <a:extLst>
                <a:ext uri="{FF2B5EF4-FFF2-40B4-BE49-F238E27FC236}">
                  <a16:creationId xmlns:a16="http://schemas.microsoft.com/office/drawing/2014/main" id="{2970659C-A8BD-4AB7-9C1E-097A46FFE589}"/>
                </a:ext>
              </a:extLst>
            </p:cNvPr>
            <p:cNvGrpSpPr/>
            <p:nvPr userDrawn="1"/>
          </p:nvGrpSpPr>
          <p:grpSpPr>
            <a:xfrm>
              <a:off x="-32789" y="3427833"/>
              <a:ext cx="3636647" cy="2348837"/>
              <a:chOff x="8731294" y="3565835"/>
              <a:chExt cx="3636647" cy="2348837"/>
            </a:xfrm>
          </p:grpSpPr>
          <p:sp>
            <p:nvSpPr>
              <p:cNvPr id="48" name="Rectangle 47">
                <a:extLst>
                  <a:ext uri="{FF2B5EF4-FFF2-40B4-BE49-F238E27FC236}">
                    <a16:creationId xmlns:a16="http://schemas.microsoft.com/office/drawing/2014/main" id="{15BC3D8A-4485-4045-A035-63C0A96206AE}"/>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49" name="Rectangle 48">
                <a:extLst>
                  <a:ext uri="{FF2B5EF4-FFF2-40B4-BE49-F238E27FC236}">
                    <a16:creationId xmlns:a16="http://schemas.microsoft.com/office/drawing/2014/main" id="{683797C7-0DE5-44D5-A743-7CE332F31D20}"/>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Chris Gardner</a:t>
                </a:r>
              </a:p>
              <a:p>
                <a:pPr algn="ctr"/>
                <a:r>
                  <a:rPr lang="en-GB" sz="1600" dirty="0"/>
                  <a:t>Consultant</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50" name="Picture 3" descr="C:\Users\Lauren\Documents\MVP_Logo_Kit\MVP Logo Kit\MVP_Horizontal_BlueOnly.png">
                <a:extLst>
                  <a:ext uri="{FF2B5EF4-FFF2-40B4-BE49-F238E27FC236}">
                    <a16:creationId xmlns:a16="http://schemas.microsoft.com/office/drawing/2014/main" id="{5266D264-AEB6-4105-8FFD-E2E7B714CDA2}"/>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pic>
          <p:nvPicPr>
            <p:cNvPr id="52" name="Picture 51">
              <a:extLst>
                <a:ext uri="{FF2B5EF4-FFF2-40B4-BE49-F238E27FC236}">
                  <a16:creationId xmlns:a16="http://schemas.microsoft.com/office/drawing/2014/main" id="{556FC7D8-B79E-4BBF-A1C6-73BEA48C220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50292"/>
            <a:stretch/>
          </p:blipFill>
          <p:spPr>
            <a:xfrm>
              <a:off x="980670" y="1116498"/>
              <a:ext cx="1685056" cy="2301764"/>
            </a:xfrm>
            <a:prstGeom prst="rect">
              <a:avLst/>
            </a:prstGeom>
          </p:spPr>
        </p:pic>
      </p:grpSp>
    </p:spTree>
    <p:extLst>
      <p:ext uri="{BB962C8B-B14F-4D97-AF65-F5344CB8AC3E}">
        <p14:creationId xmlns:p14="http://schemas.microsoft.com/office/powerpoint/2010/main" val="21361845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35724624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p:extLst>
              <p:ext uri="{D42A27DB-BD31-4B8C-83A1-F6EECF244321}">
                <p14:modId xmlns:p14="http://schemas.microsoft.com/office/powerpoint/2010/main" val="2219545190"/>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p:extLst>
              <p:ext uri="{D42A27DB-BD31-4B8C-83A1-F6EECF244321}">
                <p14:modId xmlns:p14="http://schemas.microsoft.com/office/powerpoint/2010/main" val="3054643790"/>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p:extLst>
              <p:ext uri="{D42A27DB-BD31-4B8C-83A1-F6EECF244321}">
                <p14:modId xmlns:p14="http://schemas.microsoft.com/office/powerpoint/2010/main" val="2217241639"/>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p:extLst>
              <p:ext uri="{D42A27DB-BD31-4B8C-83A1-F6EECF244321}">
                <p14:modId xmlns:p14="http://schemas.microsoft.com/office/powerpoint/2010/main" val="109960385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p:extLst>
              <p:ext uri="{D42A27DB-BD31-4B8C-83A1-F6EECF244321}">
                <p14:modId xmlns:p14="http://schemas.microsoft.com/office/powerpoint/2010/main" val="1864889112"/>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p:extLst>
              <p:ext uri="{D42A27DB-BD31-4B8C-83A1-F6EECF244321}">
                <p14:modId xmlns:p14="http://schemas.microsoft.com/office/powerpoint/2010/main" val="95787987"/>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40926689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mans face&#10;&#10;Description generated with high confidence">
            <a:extLst>
              <a:ext uri="{FF2B5EF4-FFF2-40B4-BE49-F238E27FC236}">
                <a16:creationId xmlns:a16="http://schemas.microsoft.com/office/drawing/2014/main" id="{1D1F756C-E636-4993-B24F-FF45753BC6EE}"/>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8666910" y="1449673"/>
            <a:ext cx="1665213" cy="4388626"/>
          </a:xfrm>
          <a:prstGeom prst="rect">
            <a:avLst/>
          </a:prstGeom>
        </p:spPr>
      </p:pic>
      <p:pic>
        <p:nvPicPr>
          <p:cNvPr id="11" name="Picture 10">
            <a:extLst>
              <a:ext uri="{FF2B5EF4-FFF2-40B4-BE49-F238E27FC236}">
                <a16:creationId xmlns:a16="http://schemas.microsoft.com/office/drawing/2014/main" id="{799DC598-AE82-4419-AE4D-56EB00CEB7BE}"/>
              </a:ext>
            </a:extLst>
          </p:cNvPr>
          <p:cNvPicPr>
            <a:picLocks noChangeAspect="1"/>
          </p:cNvPicPr>
          <p:nvPr/>
        </p:nvPicPr>
        <p:blipFill rotWithShape="1">
          <a:blip r:embed="rId3">
            <a:extLst>
              <a:ext uri="{28A0092B-C50C-407E-A947-70E740481C1C}">
                <a14:useLocalDpi xmlns:a14="http://schemas.microsoft.com/office/drawing/2010/main" val="0"/>
              </a:ext>
            </a:extLst>
          </a:blip>
          <a:srcRect l="17344" t="5209" r="19352" b="5887"/>
          <a:stretch/>
        </p:blipFill>
        <p:spPr>
          <a:xfrm>
            <a:off x="408958"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p:nvPicPr>
        <p:blipFill rotWithShape="1">
          <a:blip r:embed="rId4">
            <a:extLst>
              <a:ext uri="{28A0092B-C50C-407E-A947-70E740481C1C}">
                <a14:useLocalDpi xmlns:a14="http://schemas.microsoft.com/office/drawing/2010/main" val="0"/>
              </a:ext>
            </a:extLst>
          </a:blip>
          <a:srcRect l="5440" r="710"/>
          <a:stretch/>
        </p:blipFill>
        <p:spPr>
          <a:xfrm>
            <a:off x="3147505"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p:nvPicPr>
        <p:blipFill rotWithShape="1">
          <a:blip r:embed="rId5">
            <a:extLst>
              <a:ext uri="{28A0092B-C50C-407E-A947-70E740481C1C}">
                <a14:useLocalDpi xmlns:a14="http://schemas.microsoft.com/office/drawing/2010/main" val="0"/>
              </a:ext>
            </a:extLst>
          </a:blip>
          <a:srcRect l="18794" t="10158" r="18493" b="4292"/>
          <a:stretch/>
        </p:blipFill>
        <p:spPr>
          <a:xfrm>
            <a:off x="6295796" y="1440460"/>
            <a:ext cx="1594007" cy="4287814"/>
          </a:xfrm>
          <a:prstGeom prst="rect">
            <a:avLst/>
          </a:prstGeom>
        </p:spPr>
      </p:pic>
      <p:sp>
        <p:nvSpPr>
          <p:cNvPr id="19" name="TextBox 18"/>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p:nvPicPr>
        <p:blipFill rotWithShape="1">
          <a:blip r:embed="rId6">
            <a:extLst>
              <a:ext uri="{28A0092B-C50C-407E-A947-70E740481C1C}">
                <a14:useLocalDpi xmlns:a14="http://schemas.microsoft.com/office/drawing/2010/main" val="0"/>
              </a:ext>
            </a:extLst>
          </a:blip>
          <a:srcRect r="1233"/>
          <a:stretch/>
        </p:blipFill>
        <p:spPr>
          <a:xfrm>
            <a:off x="1540418"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p:nvPicPr>
        <p:blipFill rotWithShape="1">
          <a:blip r:embed="rId7">
            <a:extLst>
              <a:ext uri="{28A0092B-C50C-407E-A947-70E740481C1C}">
                <a14:useLocalDpi xmlns:a14="http://schemas.microsoft.com/office/drawing/2010/main" val="0"/>
              </a:ext>
            </a:extLst>
          </a:blip>
          <a:srcRect l="14817" t="6739" r="18280" b="4356"/>
          <a:stretch/>
        </p:blipFill>
        <p:spPr>
          <a:xfrm>
            <a:off x="9902017"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p:nvPicPr>
        <p:blipFill rotWithShape="1">
          <a:blip r:embed="rId8">
            <a:extLst>
              <a:ext uri="{28A0092B-C50C-407E-A947-70E740481C1C}">
                <a14:useLocalDpi xmlns:a14="http://schemas.microsoft.com/office/drawing/2010/main" val="0"/>
              </a:ext>
            </a:extLst>
          </a:blip>
          <a:srcRect l="-257" t="934" r="2233" b="1273"/>
          <a:stretch/>
        </p:blipFill>
        <p:spPr>
          <a:xfrm>
            <a:off x="4214026"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5309"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62794"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p:nvPicPr>
        <p:blipFill rotWithShape="1">
          <a:blip r:embed="rId12">
            <a:extLst>
              <a:ext uri="{28A0092B-C50C-407E-A947-70E740481C1C}">
                <a14:useLocalDpi xmlns:a14="http://schemas.microsoft.com/office/drawing/2010/main" val="0"/>
              </a:ext>
            </a:extLst>
          </a:blip>
          <a:srcRect l="23517" t="7158" r="19209" b="4325"/>
          <a:stretch/>
        </p:blipFill>
        <p:spPr>
          <a:xfrm>
            <a:off x="7362086"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4587"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7255" y="5867490"/>
            <a:ext cx="525714" cy="876190"/>
          </a:xfrm>
          <a:prstGeom prst="rect">
            <a:avLst/>
          </a:prstGeom>
          <a:ln w="12700">
            <a:solidFill>
              <a:schemeClr val="bg1"/>
            </a:solidFill>
          </a:ln>
        </p:spPr>
      </p:pic>
    </p:spTree>
    <p:extLst>
      <p:ext uri="{BB962C8B-B14F-4D97-AF65-F5344CB8AC3E}">
        <p14:creationId xmlns:p14="http://schemas.microsoft.com/office/powerpoint/2010/main" val="36335709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925" y="1895649"/>
            <a:ext cx="1587244" cy="48125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741"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145"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3764" y="2050226"/>
            <a:ext cx="1674551" cy="4657948"/>
          </a:xfrm>
          <a:prstGeom prst="rect">
            <a:avLst/>
          </a:prstGeom>
        </p:spPr>
      </p:pic>
    </p:spTree>
    <p:extLst>
      <p:ext uri="{BB962C8B-B14F-4D97-AF65-F5344CB8AC3E}">
        <p14:creationId xmlns:p14="http://schemas.microsoft.com/office/powerpoint/2010/main" val="4520834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E41-B6E7-422B-9E12-58FB866C3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775" y="1470027"/>
            <a:ext cx="1468882" cy="3942790"/>
          </a:xfrm>
          <a:prstGeom prst="rect">
            <a:avLst/>
          </a:prstGeom>
        </p:spPr>
      </p:pic>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661825-ACED-4743-904F-2856DBAA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928" y="1387366"/>
            <a:ext cx="1281741"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p:nvPicPr>
        <p:blipFill rotWithShape="1">
          <a:blip r:embed="rId6">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650" y="2787471"/>
            <a:ext cx="2034259" cy="3992370"/>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p:nvPicPr>
        <p:blipFill rotWithShape="1">
          <a:blip r:embed="rId14">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p:nvPicPr>
        <p:blipFill rotWithShape="1">
          <a:blip r:embed="rId15">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4CD9B21E-C4DB-451E-8C32-75D533C377E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96846" y="2681666"/>
            <a:ext cx="1590984" cy="4176333"/>
          </a:xfrm>
          <a:prstGeom prst="rect">
            <a:avLst/>
          </a:prstGeom>
        </p:spPr>
      </p:pic>
    </p:spTree>
    <p:extLst>
      <p:ext uri="{BB962C8B-B14F-4D97-AF65-F5344CB8AC3E}">
        <p14:creationId xmlns:p14="http://schemas.microsoft.com/office/powerpoint/2010/main" val="37838221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0C913D8A-005D-45EC-A872-E96B7D1AB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6803" y="5800654"/>
            <a:ext cx="525714" cy="876190"/>
          </a:xfrm>
          <a:prstGeom prst="rect">
            <a:avLst/>
          </a:prstGeom>
          <a:ln w="12700">
            <a:solidFill>
              <a:schemeClr val="bg1"/>
            </a:solidFill>
          </a:ln>
        </p:spPr>
      </p:pic>
    </p:spTree>
    <p:extLst>
      <p:ext uri="{BB962C8B-B14F-4D97-AF65-F5344CB8AC3E}">
        <p14:creationId xmlns:p14="http://schemas.microsoft.com/office/powerpoint/2010/main" val="2168896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ns face&#10;&#10;Description generated with high confidence">
            <a:extLst>
              <a:ext uri="{FF2B5EF4-FFF2-40B4-BE49-F238E27FC236}">
                <a16:creationId xmlns:a16="http://schemas.microsoft.com/office/drawing/2014/main" id="{D4CC5EF6-C234-4E7D-8202-6D0630621E16}"/>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7" name="Picture 6">
            <a:extLst>
              <a:ext uri="{FF2B5EF4-FFF2-40B4-BE49-F238E27FC236}">
                <a16:creationId xmlns:a16="http://schemas.microsoft.com/office/drawing/2014/main" id="{9D09AD48-797A-4CB6-A939-ECF6CE94035D}"/>
              </a:ext>
            </a:extLst>
          </p:cNvPr>
          <p:cNvPicPr>
            <a:picLocks noChangeAspect="1"/>
          </p:cNvPicPr>
          <p:nvPr/>
        </p:nvPicPr>
        <p:blipFill rotWithShape="1">
          <a:blip r:embed="rId3">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p:nvPicPr>
        <p:blipFill rotWithShape="1">
          <a:blip r:embed="rId4">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p:nvPicPr>
        <p:blipFill rotWithShape="1">
          <a:blip r:embed="rId5">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2498672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IT</a:t>
            </a:r>
            <a:endParaRPr lang="en-GB" sz="4400" dirty="0">
              <a:solidFill>
                <a:srgbClr val="21B9EC"/>
              </a:solidFill>
              <a:latin typeface="+mj-lt"/>
            </a:endParaRPr>
          </a:p>
        </p:txBody>
      </p:sp>
    </p:spTree>
    <p:extLst>
      <p:ext uri="{BB962C8B-B14F-4D97-AF65-F5344CB8AC3E}">
        <p14:creationId xmlns:p14="http://schemas.microsoft.com/office/powerpoint/2010/main" val="958500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Design</a:t>
            </a:r>
            <a:endParaRPr lang="en-GB" sz="4400" dirty="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304310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3153229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22816471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28249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728826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912439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568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p:nvPicPr>
        <p:blipFill rotWithShape="1">
          <a:blip r:embed="rId10">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p:nvPicPr>
        <p:blipFill rotWithShape="1">
          <a:blip r:embed="rId10">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27339236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theme" Target="../theme/theme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766876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185.svg"/><Relationship Id="rId4"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177.png"/></Relationships>
</file>

<file path=ppt/slides/_rels/slide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8B3-CA35-4BAB-814B-9ABC05FE5CDC}"/>
              </a:ext>
            </a:extLst>
          </p:cNvPr>
          <p:cNvSpPr>
            <a:spLocks noGrp="1"/>
          </p:cNvSpPr>
          <p:nvPr>
            <p:ph type="title"/>
          </p:nvPr>
        </p:nvSpPr>
        <p:spPr/>
        <p:txBody>
          <a:bodyPr/>
          <a:lstStyle/>
          <a:p>
            <a:r>
              <a:rPr lang="en-GB" dirty="0"/>
              <a:t>Module Manifest</a:t>
            </a:r>
          </a:p>
        </p:txBody>
      </p:sp>
      <p:sp>
        <p:nvSpPr>
          <p:cNvPr id="3" name="Content Placeholder 2">
            <a:extLst>
              <a:ext uri="{FF2B5EF4-FFF2-40B4-BE49-F238E27FC236}">
                <a16:creationId xmlns:a16="http://schemas.microsoft.com/office/drawing/2014/main" id="{0673CD42-F812-41F5-9119-55C62665F96C}"/>
              </a:ext>
            </a:extLst>
          </p:cNvPr>
          <p:cNvSpPr>
            <a:spLocks noGrp="1"/>
          </p:cNvSpPr>
          <p:nvPr>
            <p:ph idx="1"/>
          </p:nvPr>
        </p:nvSpPr>
        <p:spPr/>
        <p:txBody>
          <a:bodyPr/>
          <a:lstStyle/>
          <a:p>
            <a:r>
              <a:rPr lang="en-GB" dirty="0"/>
              <a:t>Always use one</a:t>
            </a:r>
          </a:p>
          <a:p>
            <a:endParaRPr lang="en-GB" dirty="0"/>
          </a:p>
          <a:p>
            <a:r>
              <a:rPr lang="en-GB" dirty="0"/>
              <a:t>Name should match folder name in casing</a:t>
            </a:r>
          </a:p>
          <a:p>
            <a:endParaRPr lang="en-GB" dirty="0"/>
          </a:p>
          <a:p>
            <a:r>
              <a:rPr lang="en-GB" dirty="0"/>
              <a:t>Don’t use * for exported functions, cmdlets, aliases or variables</a:t>
            </a:r>
          </a:p>
        </p:txBody>
      </p:sp>
    </p:spTree>
    <p:extLst>
      <p:ext uri="{BB962C8B-B14F-4D97-AF65-F5344CB8AC3E}">
        <p14:creationId xmlns:p14="http://schemas.microsoft.com/office/powerpoint/2010/main" val="275275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normAutofit lnSpcReduction="10000"/>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a:p>
            <a:endParaRPr lang="en-GB" dirty="0"/>
          </a:p>
          <a:p>
            <a:r>
              <a:rPr lang="en-GB" dirty="0"/>
              <a:t>Templating systems like Plaster and </a:t>
            </a:r>
            <a:r>
              <a:rPr lang="en-GB" dirty="0" err="1"/>
              <a:t>PSModuleDevelopment</a:t>
            </a:r>
            <a:r>
              <a:rPr lang="en-GB" dirty="0"/>
              <a:t> make this easier </a:t>
            </a:r>
            <a:r>
              <a:rPr lang="en-GB"/>
              <a:t>to create.</a:t>
            </a:r>
            <a:endParaRPr lang="en-GB" dirty="0"/>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Azure Pipelines,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lnSpcReduction="10000"/>
          </a:bodyPr>
          <a:lstStyle/>
          <a:p>
            <a:r>
              <a:rPr lang="en-GB" dirty="0"/>
              <a:t>DevOps consultant at Black Marble</a:t>
            </a:r>
          </a:p>
          <a:p>
            <a:r>
              <a:rPr lang="en-GB" dirty="0"/>
              <a:t>5+ Years PowerShell experience</a:t>
            </a:r>
          </a:p>
          <a:p>
            <a:r>
              <a:rPr lang="en-GB"/>
              <a:t>CDM MVP</a:t>
            </a:r>
            <a:endParaRPr lang="en-GB" dirty="0"/>
          </a:p>
          <a:p>
            <a:r>
              <a:rPr lang="en-GB" dirty="0"/>
              <a:t>Spent the last 3 years+ automating software builds and writing DSC</a:t>
            </a:r>
          </a:p>
          <a:p>
            <a:r>
              <a:rPr lang="en-GB" dirty="0"/>
              <a:t>Contribute to various DSC resources and maintain 3.5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Function Design</a:t>
            </a:r>
          </a:p>
          <a:p>
            <a:r>
              <a:rPr lang="en-GB" dirty="0"/>
              <a:t>Module Structure options</a:t>
            </a:r>
          </a:p>
          <a:p>
            <a:r>
              <a:rPr lang="en-GB" dirty="0"/>
              <a:t>Folder Structure</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Black Marble PowerPoint">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96F4C9D6-7E71-459B-BBF8-87103193A4E9}" vid="{939CBAA6-F45A-4E4D-98FC-1E3E50C989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3303</TotalTime>
  <Words>1912</Words>
  <Application>Microsoft Office PowerPoint</Application>
  <PresentationFormat>Widescreen</PresentationFormat>
  <Paragraphs>191</Paragraphs>
  <Slides>17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Segoe</vt:lpstr>
      <vt:lpstr>Segoe UI</vt:lpstr>
      <vt:lpstr>Segoe UI Light</vt:lpstr>
      <vt:lpstr>Segoe UI Semibold</vt:lpstr>
      <vt:lpstr>BlackMarble</vt:lpstr>
      <vt:lpstr>Black Marble PowerPoint</vt:lpstr>
      <vt:lpstr>Building Better Bricks: Module design and development best practices.</vt:lpstr>
      <vt:lpstr>Chris Gardner</vt:lpstr>
      <vt:lpstr>Agenda</vt:lpstr>
      <vt:lpstr>Why?</vt:lpstr>
      <vt:lpstr>Function Design</vt:lpstr>
      <vt:lpstr>Function Design</vt:lpstr>
      <vt:lpstr>Module Structure – Big psm1</vt:lpstr>
      <vt:lpstr>Module Structure – Dot sourced ps1</vt:lpstr>
      <vt:lpstr>Module Structure – Compiled psm1</vt:lpstr>
      <vt:lpstr>Module Manifest</vt:lpstr>
      <vt:lpstr>Folder Structure</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80</cp:revision>
  <dcterms:created xsi:type="dcterms:W3CDTF">2017-11-20T18:33:54Z</dcterms:created>
  <dcterms:modified xsi:type="dcterms:W3CDTF">2019-01-16T23:22:25Z</dcterms:modified>
</cp:coreProperties>
</file>